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4" r:id="rId10"/>
    <p:sldId id="263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rbel" panose="020B0503020204020204" pitchFamily="34" charset="0"/>
      <p:regular r:id="rId18"/>
      <p:bold r:id="rId19"/>
      <p:italic r:id="rId20"/>
      <p:boldItalic r:id="rId21"/>
    </p:embeddedFont>
    <p:embeddedFont>
      <p:font typeface="Corben" panose="020F0503020000020004" pitchFamily="34" charset="0"/>
      <p:regular r:id="rId22"/>
    </p:embeddedFont>
    <p:embeddedFont>
      <p:font typeface="Nobile" panose="02000503050000020004" pitchFamily="2" charset="0"/>
      <p:regular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40"/>
  </p:normalViewPr>
  <p:slideViewPr>
    <p:cSldViewPr snapToGrid="0" snapToObjects="1">
      <p:cViewPr varScale="1">
        <p:scale>
          <a:sx n="87" d="100"/>
          <a:sy n="87" d="100"/>
        </p:scale>
        <p:origin x="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421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marketing </a:t>
            </a:r>
            <a:r>
              <a:rPr lang="en-US" dirty="0" err="1"/>
              <a:t>budeget</a:t>
            </a:r>
            <a:r>
              <a:rPr lang="en-US" dirty="0"/>
              <a:t> allocation?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48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" TargetMode="External"/><Relationship Id="rId2" Type="http://schemas.openxmlformats.org/officeDocument/2006/relationships/hyperlink" Target="https://ieeexplore.ieee.org/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Optimizing Marketing Budgets with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Using machine learning to model campaign ROI and optimize budget allocation across multiple marketing channels.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657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66463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654858"/>
            <a:ext cx="306621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by Abhishek Sharma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Conclusion and Future Directions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29595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Company-Specific Models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27434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Targeted approaches may be more effective.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External Factors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Incorporate economic indicators and competitor moves.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Real-Time Learning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Dynamic adjustments based on lifestyle changes.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A9523-593A-D3C3-D908-8829A60DCC67}"/>
              </a:ext>
            </a:extLst>
          </p:cNvPr>
          <p:cNvSpPr txBox="1"/>
          <p:nvPr/>
        </p:nvSpPr>
        <p:spPr>
          <a:xfrm>
            <a:off x="1858296" y="1302204"/>
            <a:ext cx="7315200" cy="802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CDAE8E-110E-E914-4B55-B1ACC8DA9CDE}"/>
              </a:ext>
            </a:extLst>
          </p:cNvPr>
          <p:cNvSpPr txBox="1"/>
          <p:nvPr/>
        </p:nvSpPr>
        <p:spPr>
          <a:xfrm>
            <a:off x="1858296" y="2482926"/>
            <a:ext cx="73152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200" b="1" dirty="0">
                <a:latin typeface="Corbel" panose="020B0503020204020204" pitchFamily="34" charset="0"/>
              </a:rPr>
              <a:t>Nuara, M., &amp; Alessandro, F. (2021). </a:t>
            </a:r>
            <a:r>
              <a:rPr lang="en-IN" sz="2200" b="1" i="1" dirty="0">
                <a:latin typeface="Corbel" panose="020B0503020204020204" pitchFamily="34" charset="0"/>
              </a:rPr>
              <a:t>Data-driven marketing budget allocation: A machine learning approach</a:t>
            </a:r>
            <a:r>
              <a:rPr lang="en-IN" sz="2200" b="1" dirty="0">
                <a:latin typeface="Corbel" panose="020B0503020204020204" pitchFamily="34" charset="0"/>
              </a:rPr>
              <a:t>. </a:t>
            </a:r>
            <a:r>
              <a:rPr lang="en-IN" sz="2200" b="1" dirty="0" err="1">
                <a:latin typeface="Corbel" panose="020B0503020204020204" pitchFamily="34" charset="0"/>
              </a:rPr>
              <a:t>Politecnico</a:t>
            </a:r>
            <a:r>
              <a:rPr lang="en-IN" sz="2200" b="1" dirty="0">
                <a:latin typeface="Corbel" panose="020B0503020204020204" pitchFamily="34" charset="0"/>
              </a:rPr>
              <a:t> di Milano.</a:t>
            </a:r>
          </a:p>
          <a:p>
            <a:pPr marL="457200" indent="-457200">
              <a:buFont typeface="+mj-lt"/>
              <a:buAutoNum type="arabicPeriod"/>
            </a:pPr>
            <a:endParaRPr lang="en-IN" sz="2200" b="1" dirty="0">
              <a:latin typeface="Corbel" panose="020B05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200" b="1" dirty="0">
                <a:latin typeface="Corbel" panose="020B0503020204020204" pitchFamily="34" charset="0"/>
              </a:rPr>
              <a:t>IEEE Xplore. (2024). </a:t>
            </a:r>
            <a:r>
              <a:rPr lang="en-IN" sz="2200" b="1" i="1" dirty="0">
                <a:latin typeface="Corbel" panose="020B0503020204020204" pitchFamily="34" charset="0"/>
              </a:rPr>
              <a:t>AI-powered marketing analytics: Optimizing budget allocation using predictive </a:t>
            </a:r>
            <a:r>
              <a:rPr lang="en-IN" sz="2200" b="1" i="1" dirty="0" err="1">
                <a:latin typeface="Corbel" panose="020B0503020204020204" pitchFamily="34" charset="0"/>
              </a:rPr>
              <a:t>modeling</a:t>
            </a:r>
            <a:r>
              <a:rPr lang="en-IN" sz="2200" b="1" dirty="0">
                <a:latin typeface="Corbel" panose="020B0503020204020204" pitchFamily="34" charset="0"/>
              </a:rPr>
              <a:t>. IEEE. Retrieved from </a:t>
            </a:r>
            <a:r>
              <a:rPr lang="en-IN" sz="2200" b="1" dirty="0">
                <a:latin typeface="Corbel" panose="020B0503020204020204" pitchFamily="34" charset="0"/>
                <a:hlinkClick r:id="rId2"/>
              </a:rPr>
              <a:t>https://ieeexplore.ieee.org</a:t>
            </a:r>
            <a:endParaRPr lang="en-IN" sz="2200" b="1" dirty="0">
              <a:latin typeface="Corbel" panose="020B05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IN" sz="2200" b="1" dirty="0">
              <a:latin typeface="Corbel" panose="020B05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200" b="1" dirty="0">
                <a:latin typeface="Corbel" panose="020B0503020204020204" pitchFamily="34" charset="0"/>
              </a:rPr>
              <a:t>EBSCO Research. (2024). </a:t>
            </a:r>
            <a:r>
              <a:rPr lang="en-IN" sz="2200" b="1" i="1" dirty="0">
                <a:latin typeface="Corbel" panose="020B0503020204020204" pitchFamily="34" charset="0"/>
              </a:rPr>
              <a:t>Machine learning applications in marketing: Enhancing campaign efficiency through AI-driven strategies</a:t>
            </a:r>
            <a:r>
              <a:rPr lang="en-IN" sz="2200" b="1" dirty="0">
                <a:latin typeface="Corbel" panose="020B0503020204020204" pitchFamily="34" charset="0"/>
              </a:rPr>
              <a:t>. EBSCO.</a:t>
            </a:r>
          </a:p>
          <a:p>
            <a:pPr marL="457200" indent="-457200">
              <a:buFont typeface="+mj-lt"/>
              <a:buAutoNum type="arabicPeriod"/>
            </a:pPr>
            <a:endParaRPr lang="en-IN" sz="2200" b="1" dirty="0">
              <a:latin typeface="Corbel" panose="020B05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200" b="1" dirty="0" err="1">
                <a:latin typeface="Corbel" panose="020B0503020204020204" pitchFamily="34" charset="0"/>
              </a:rPr>
              <a:t>OpenAI</a:t>
            </a:r>
            <a:r>
              <a:rPr lang="en-IN" sz="2200" b="1" dirty="0">
                <a:latin typeface="Corbel" panose="020B0503020204020204" pitchFamily="34" charset="0"/>
              </a:rPr>
              <a:t>. (2024). </a:t>
            </a:r>
            <a:r>
              <a:rPr lang="en-IN" sz="2200" b="1" i="1" dirty="0">
                <a:latin typeface="Corbel" panose="020B0503020204020204" pitchFamily="34" charset="0"/>
              </a:rPr>
              <a:t>Generative pre-trained transformer (</a:t>
            </a:r>
            <a:r>
              <a:rPr lang="en-IN" sz="2200" b="1" i="1" dirty="0" err="1">
                <a:latin typeface="Corbel" panose="020B0503020204020204" pitchFamily="34" charset="0"/>
              </a:rPr>
              <a:t>ChatGPT</a:t>
            </a:r>
            <a:r>
              <a:rPr lang="en-IN" sz="2200" b="1" i="1" dirty="0">
                <a:latin typeface="Corbel" panose="020B0503020204020204" pitchFamily="34" charset="0"/>
              </a:rPr>
              <a:t>): For model coding</a:t>
            </a:r>
            <a:r>
              <a:rPr lang="en-IN" sz="2200" b="1" dirty="0">
                <a:latin typeface="Corbel" panose="020B0503020204020204" pitchFamily="34" charset="0"/>
              </a:rPr>
              <a:t>. Retrieved from </a:t>
            </a:r>
            <a:r>
              <a:rPr lang="en-IN" sz="2200" b="1" dirty="0">
                <a:latin typeface="Corbel" panose="020B0503020204020204" pitchFamily="34" charset="0"/>
                <a:hlinkClick r:id="rId3"/>
              </a:rPr>
              <a:t>https://openai.com</a:t>
            </a:r>
            <a:endParaRPr lang="en-IN" sz="22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160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101391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Traditional vs. Data-Driven Allocation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Traditional Methods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Fixed ratios, neglect consumer behavior changes.</a:t>
            </a:r>
            <a:b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</a:b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</a:t>
            </a:r>
            <a:r>
              <a:rPr lang="en-IN" sz="1750" dirty="0">
                <a:solidFill>
                  <a:srgbClr val="404155"/>
                </a:solidFill>
                <a:latin typeface="Nobile" pitchFamily="34" charset="0"/>
              </a:rPr>
              <a:t>IEEE Xplore 2024)</a:t>
            </a:r>
            <a:endParaRPr lang="en-US" sz="1750" dirty="0">
              <a:solidFill>
                <a:srgbClr val="404155"/>
              </a:solidFill>
              <a:latin typeface="Nobile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33226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Data-Driven Approaches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Machine learning adapts to real-time responsiveness. </a:t>
            </a:r>
          </a:p>
          <a:p>
            <a:pPr>
              <a:lnSpc>
                <a:spcPts val="2850"/>
              </a:lnSpc>
            </a:pPr>
            <a:r>
              <a:rPr lang="en-IN" sz="1750" dirty="0">
                <a:solidFill>
                  <a:srgbClr val="404155"/>
                </a:solidFill>
                <a:latin typeface="Nobile" pitchFamily="34" charset="0"/>
              </a:rPr>
              <a:t>(Nuara &amp; Alessandro, 2021).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2201"/>
            <a:ext cx="66592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Framework Components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Capture subtle data relationships.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02032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576292"/>
            <a:ext cx="33223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Automated ML (AutoML)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Automate model selection and tune hyperparameters.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25204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576292"/>
            <a:ext cx="32483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Performance Evaluation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 solution generalizes across business settings.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87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Collection and Pre-processing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806422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330148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30615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8860" y="31040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3033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Campaign Details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52365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ID, Company, Campaign Type, Target Audience.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83524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45953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8860" y="463784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4566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Performance Metrics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505741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Conversion Rate, Acquisition Cost, ROI.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636901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61290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8860" y="617160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6100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Additional Attributes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659118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Location, Language, Customer Segment, Launch Date.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94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Feature Engineering Highlights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0714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60093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Ratio Features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09135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Clicks per Impression, Cost per Click.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80714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600932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Temporal Features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5445681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Month, Day, Quarter, Day of Week.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80714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600932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Interaction Features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5445681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Target Audience and Customer Segment.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72004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AutoML for ROI Prediction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Regression Task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Target variable set to ROI.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Split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80% training, 20% test set.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Feature Encoding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Categorical variables encoded automatically.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855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9629"/>
            <a:ext cx="66534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Algorithm Performance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48570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75619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462" y="489989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Algorithm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289108" y="489989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RMSE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5943" y="489989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802779" y="489989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R² Score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01410" y="540650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28462" y="555021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Voting Ensemble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289108" y="555021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1.741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5943" y="555021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1.509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802779" y="555021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0.00016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801410" y="605682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28462" y="620053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ExtremeRandomTrees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4289108" y="6200537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1.741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545943" y="6200537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1.509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802779" y="620053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0.00017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801410" y="670714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28462" y="685085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RandomForest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4289108" y="685085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1.741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7545943" y="685085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1.509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0802779" y="685085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0.00016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72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Evaluation Metrics and Findings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68322"/>
            <a:ext cx="75564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1.512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3154323" y="3800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2905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Average prediction error.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47228"/>
            <a:ext cx="75564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0.001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154323" y="6479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R² Score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69694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Limited capture of underlying relationships.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60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Model Limitations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4998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79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Low R² Score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6985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Limited ability to explain ROI volatility.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4998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79433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Company-Specific Strategies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92418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One-model-for-all is ineffective.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12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5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External Factors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360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Competitor data, economic indices missing.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411</Words>
  <Application>Microsoft Macintosh PowerPoint</Application>
  <PresentationFormat>Custom</PresentationFormat>
  <Paragraphs>101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Corbel</vt:lpstr>
      <vt:lpstr>Arial</vt:lpstr>
      <vt:lpstr>Corben</vt:lpstr>
      <vt:lpstr>Merriweather Bold</vt:lpstr>
      <vt:lpstr>Calibri</vt:lpstr>
      <vt:lpstr>Nobile Bold</vt:lpstr>
      <vt:lpstr>Open Sans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Office User</cp:lastModifiedBy>
  <cp:revision>4</cp:revision>
  <dcterms:created xsi:type="dcterms:W3CDTF">2025-03-05T08:15:27Z</dcterms:created>
  <dcterms:modified xsi:type="dcterms:W3CDTF">2025-03-07T03:30:42Z</dcterms:modified>
</cp:coreProperties>
</file>